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4F3F28-A9AE-4B0B-82AF-B90C5377BB02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452661-5E1A-4FAA-AF70-9C674A04C9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680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452661-5E1A-4FAA-AF70-9C674A04C939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126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7173D-EE19-471F-9488-BC14717EA1B9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D7643-1F12-43B4-9F3E-F62165050E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100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7173D-EE19-471F-9488-BC14717EA1B9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D7643-1F12-43B4-9F3E-F62165050E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822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7173D-EE19-471F-9488-BC14717EA1B9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D7643-1F12-43B4-9F3E-F62165050E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521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7173D-EE19-471F-9488-BC14717EA1B9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D7643-1F12-43B4-9F3E-F62165050E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818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7173D-EE19-471F-9488-BC14717EA1B9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D7643-1F12-43B4-9F3E-F62165050E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245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7173D-EE19-471F-9488-BC14717EA1B9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D7643-1F12-43B4-9F3E-F62165050E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101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7173D-EE19-471F-9488-BC14717EA1B9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D7643-1F12-43B4-9F3E-F62165050E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0998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7173D-EE19-471F-9488-BC14717EA1B9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D7643-1F12-43B4-9F3E-F62165050E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936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7173D-EE19-471F-9488-BC14717EA1B9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D7643-1F12-43B4-9F3E-F62165050E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743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7173D-EE19-471F-9488-BC14717EA1B9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D7643-1F12-43B4-9F3E-F62165050E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2032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7173D-EE19-471F-9488-BC14717EA1B9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D7643-1F12-43B4-9F3E-F62165050E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581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37173D-EE19-471F-9488-BC14717EA1B9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D7643-1F12-43B4-9F3E-F62165050E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231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3%D0%B5%D0%BC%D0%B0%D1%82%D0%BE%D0%BB%D0%BE%D0%B3%D0%B8%D1%8F" TargetMode="External"/><Relationship Id="rId2" Type="http://schemas.openxmlformats.org/officeDocument/2006/relationships/hyperlink" Target="https://ru.wikipedia.org/wiki/%D0%A2%D1%80%D0%B0%D0%BD%D1%81%D0%BF%D0%BB%D0%B0%D0%BD%D1%82%D0%B0%D1%86%D0%B8%D1%8F_%D0%B3%D0%B5%D0%BC%D0%BE%D0%BF%D0%BE%D1%8D%D1%82%D0%B8%D1%87%D0%B5%D1%81%D0%BA%D0%B8%D1%85_%D1%81%D1%82%D0%B2%D0%BE%D0%BB%D0%BE%D0%B2%D1%8B%D1%85_%D0%BA%D0%BB%D0%B5%D1%82%D0%BE%D0%BA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ure.com/articles/s41586-019-1244-x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AD%D1%80%D0%B8%D1%82%D1%80%D0%BE%D1%86%D0%B8%D1%82%D1%8B" TargetMode="External"/><Relationship Id="rId13" Type="http://schemas.openxmlformats.org/officeDocument/2006/relationships/hyperlink" Target="https://ru.wikipedia.org/wiki/B-%D0%BB%D0%B8%D0%BC%D1%84%D0%BE%D1%86%D0%B8%D1%82%D1%8B" TargetMode="External"/><Relationship Id="rId3" Type="http://schemas.openxmlformats.org/officeDocument/2006/relationships/hyperlink" Target="https://ru.wikipedia.org/wiki/%D0%9C%D0%B0%D0%BA%D1%80%D0%BE%D1%84%D0%B0%D0%B3%D0%B8" TargetMode="External"/><Relationship Id="rId7" Type="http://schemas.openxmlformats.org/officeDocument/2006/relationships/hyperlink" Target="https://ru.wikipedia.org/wiki/%D0%AD%D0%BE%D0%B7%D0%B8%D0%BD%D0%BE%D1%84%D0%B8%D0%BB%D1%8C%D0%BD%D1%8B%D0%B5_%D0%B3%D1%80%D0%B0%D0%BD%D1%83%D0%BB%D0%BE%D1%86%D0%B8%D1%82%D1%8B" TargetMode="External"/><Relationship Id="rId12" Type="http://schemas.openxmlformats.org/officeDocument/2006/relationships/hyperlink" Target="https://ru.wikipedia.org/wiki/T-%D0%BB%D0%B8%D0%BC%D1%84%D0%BE%D1%86%D0%B8%D1%82%D1%8B" TargetMode="External"/><Relationship Id="rId2" Type="http://schemas.openxmlformats.org/officeDocument/2006/relationships/hyperlink" Target="https://ru.wikipedia.org/wiki/%D0%9C%D0%BE%D0%BD%D0%BE%D1%86%D0%B8%D1%82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91%D0%B0%D0%B7%D0%BE%D1%84%D0%B8%D0%BB%D1%8C%D0%BD%D1%8B%D0%B5_%D0%B3%D1%80%D0%B0%D0%BD%D1%83%D0%BB%D0%BE%D1%86%D0%B8%D1%82%D1%8B" TargetMode="External"/><Relationship Id="rId11" Type="http://schemas.openxmlformats.org/officeDocument/2006/relationships/hyperlink" Target="https://ru.wikipedia.org/wiki/%D0%94%D0%B5%D0%BD%D0%B4%D1%80%D0%B8%D1%82%D0%BD%D1%8B%D0%B5_%D0%BA%D0%BB%D0%B5%D1%82%D0%BA%D0%B8" TargetMode="External"/><Relationship Id="rId5" Type="http://schemas.openxmlformats.org/officeDocument/2006/relationships/hyperlink" Target="https://ru.wikipedia.org/wiki/%D0%9D%D0%B5%D0%B9%D1%82%D1%80%D0%BE%D1%84%D0%B8%D0%BB%D1%8C%D0%BD%D1%8B%D0%B5_%D0%B3%D1%80%D0%B0%D0%BD%D1%83%D0%BB%D0%BE%D1%86%D0%B8%D1%82%D1%8B" TargetMode="External"/><Relationship Id="rId15" Type="http://schemas.openxmlformats.org/officeDocument/2006/relationships/hyperlink" Target="https://ru.wikipedia.org/wiki/%D0%94%D0%B5%D0%BD%D0%B4%D1%80%D0%B8%D1%82%D0%BD%D0%B0%D1%8F_%D0%BA%D0%BB%D0%B5%D1%82%D0%BA%D0%B0" TargetMode="External"/><Relationship Id="rId10" Type="http://schemas.openxmlformats.org/officeDocument/2006/relationships/hyperlink" Target="https://ru.wikipedia.org/wiki/%D0%A2%D1%80%D0%BE%D0%BC%D0%B1%D0%BE%D1%86%D0%B8%D1%82%D1%8B" TargetMode="External"/><Relationship Id="rId4" Type="http://schemas.openxmlformats.org/officeDocument/2006/relationships/hyperlink" Target="https://ru.wikipedia.org/wiki/%D0%93%D1%80%D0%B0%D0%BD%D1%83%D0%BB%D0%BE%D1%86%D0%B8%D1%82%D1%8B" TargetMode="External"/><Relationship Id="rId9" Type="http://schemas.openxmlformats.org/officeDocument/2006/relationships/hyperlink" Target="https://ru.wikipedia.org/wiki/%D0%9C%D0%B5%D0%B3%D0%B0%D0%BA%D0%B0%D1%80%D0%B8%D0%BE%D1%86%D0%B8%D1%82%D1%8B" TargetMode="External"/><Relationship Id="rId14" Type="http://schemas.openxmlformats.org/officeDocument/2006/relationships/hyperlink" Target="https://ru.wikipedia.org/wiki/%D0%95%D1%81%D1%82%D0%B5%D1%81%D1%82%D0%B2%D0%B5%D0%BD%D0%BD%D1%8B%D0%B5_%D0%BA%D0%B8%D0%BB%D0%BB%D0%B5%D1%80%D1%8B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C%D1%8B%D1%88%D1%8C" TargetMode="External"/><Relationship Id="rId7" Type="http://schemas.openxmlformats.org/officeDocument/2006/relationships/hyperlink" Target="https://ru.wikipedia.org/wiki/%D0%A2%D1%80%D0%B0%D0%BD%D1%81%D0%BF%D0%BB%D0%B0%D0%BD%D1%82%D0%B0%D1%86%D0%B8%D1%8F_%D0%B3%D0%B5%D0%BC%D0%BE%D0%BF%D0%BE%D1%8D%D1%82%D0%B8%D1%87%D0%B5%D1%81%D0%BA%D0%B8%D1%85_%D1%81%D1%82%D0%B2%D0%BE%D0%BB%D0%BE%D0%B2%D1%8B%D1%85_%D0%BA%D0%BB%D0%B5%D1%82%D0%BE%D0%BA" TargetMode="External"/><Relationship Id="rId2" Type="http://schemas.openxmlformats.org/officeDocument/2006/relationships/hyperlink" Target="https://ru.wikipedia.org/wiki/%D0%9F%D1%80%D0%B5%D0%B3%D0%B5%D0%BC%D0%B0%D0%BD%D0%B3%D0%B8%D0%BE%D0%B1%D0%BB%D0%B0%D1%81%D1%82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A5%D0%B8%D0%BC%D0%B8%D0%BE%D1%82%D0%B5%D1%80%D0%B0%D0%BF%D0%B8%D1%8F" TargetMode="External"/><Relationship Id="rId5" Type="http://schemas.openxmlformats.org/officeDocument/2006/relationships/hyperlink" Target="https://ru.wikipedia.org/wiki/%D0%A6%D0%B8%D1%82%D0%BE%D1%81%D1%82%D0%B0%D1%82%D0%B8%D0%BA" TargetMode="External"/><Relationship Id="rId4" Type="http://schemas.openxmlformats.org/officeDocument/2006/relationships/hyperlink" Target="https://ru.wikipedia.org/wiki/%D0%98%D0%BE%D0%BD%D0%B8%D0%B7%D0%B8%D1%80%D1%83%D1%8E%D1%89%D0%B0%D1%8F_%D1%80%D0%B0%D0%B4%D0%B8%D0%B0%D1%86%D0%B8%D1%8F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0502" y="641443"/>
            <a:ext cx="7656394" cy="571841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400" b="1" kern="18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400" b="1" kern="1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kern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Лекция </a:t>
            </a:r>
            <a:r>
              <a:rPr lang="ru-RU" sz="2400" b="1" kern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12. Тема: «Гемопоэтические стволовые клетки красного костного мозга</a:t>
            </a:r>
            <a:r>
              <a:rPr lang="ru-RU" sz="2400" b="1" kern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400" b="1" kern="18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400" b="1" kern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400" b="1" kern="18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400" b="1" kern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400" b="1" kern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kern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 лекции – рассмотреть источники гемопоэтических стволовых клеток костного мозга и их использования в трансплантологии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7239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6728" y="122831"/>
            <a:ext cx="8134066" cy="710963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b="1" u="none" strike="noStrike" dirty="0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 tooltip="Трансплантация гемопоэтических стволовых клеток"/>
              </a:rPr>
              <a:t>Трансплантация гемопоэтических стволовых клеток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Гемопоэтические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стволовые клетки и другие клетки-предшественники могут быть взяты из костей таза в области 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подвздошной кости или из кости грудины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 использованием толстой иглы и шприца. Клетки могут быть изъяты в виде жидкого аспирата, получаемого при отсасывании шприцем (пункционная или аспирационная биопсия костного мозга) или в виде кусочка костномозговой кроветворной ткани, вместе с кусочком стромы костного мозга, костномозговыми сосудами и кусочком кости (так называемая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трепанобиопсия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костного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мозга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Трепанобиоптат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костного мозга, в отличие от аспирата, позволяет исследовать не только морфологическое строение,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иммунофенотип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молекулярную генетику и цитогенетику самих клеток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 и их взаимоотношения друг с другом и с клетками микроокружения (стромы костного мозга, в частности), клетками сосудов и кости, архитектуру костномозговой кроветворной ткани. Это в ряде случаев очень важно для </a:t>
            </a:r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Гематология"/>
              </a:rPr>
              <a:t>гематологии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604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5068" y="254594"/>
            <a:ext cx="2859272" cy="381033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rot="10800000" flipV="1">
            <a:off x="968991" y="3588436"/>
            <a:ext cx="7806518" cy="304698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u="sng" dirty="0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В настоящее время </a:t>
            </a:r>
            <a:r>
              <a:rPr lang="ru-RU" sz="2400" u="sng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исследователи </a:t>
            </a:r>
            <a:r>
              <a:rPr lang="ru-RU" sz="2400" u="sng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(публикация в </a:t>
            </a:r>
            <a:r>
              <a:rPr lang="ru-RU" sz="2400" u="sng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Nature</a:t>
            </a:r>
            <a:r>
              <a:rPr lang="ru-RU" sz="2400" u="sng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2400" u="sng" dirty="0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получили практически из 50 клеток костного мозга </a:t>
            </a:r>
            <a:r>
              <a:rPr lang="ru-RU" sz="2400" u="sng" dirty="0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культуру ГСК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надежно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приживающуюся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мышей-реципиентов без нормальной потребности в токсическом предварительном кондиционировании (например, радиации), что может иметь значение для трансплантации ГСК у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людей. В лекции вы можете прочитать технологии получения такой культуры более подробно.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309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7923" y="354843"/>
            <a:ext cx="8270543" cy="529375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b="1" u="none" strike="noStrike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Гемопоэтические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u="none" strike="noStrike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стволовые клетки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(ГСК, также называемые гемоцитобластами) - это самые ранние предшественники клеток крови, которые дают начало всем остальным клеткам крови и происходят от </a:t>
            </a:r>
            <a:r>
              <a:rPr lang="ru-RU" sz="2000" b="1" u="sng" strike="noStrike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гемангиобластов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b="1" u="sng" strike="noStrike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прегемангиобластов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те, в свою очередь — от клеток </a:t>
            </a:r>
            <a:r>
              <a:rPr lang="ru-RU" sz="2000" b="1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первичной эмбриональной мезодермы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Гемопоэтические стволовые клетки находятся в красном </a:t>
            </a:r>
            <a:r>
              <a:rPr lang="ru-RU" sz="2000" b="1" u="none" strike="noStrike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костном мозгу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который, в свою очередь, находится внутри полостей большинства </a:t>
            </a:r>
            <a:r>
              <a:rPr lang="ru-RU" sz="2000" b="1" u="none" strike="noStrike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костей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Плюрипотентные гемопоэтические стволовые клетки (гемоцитобласты) дают начало как миелоидным клеткам (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Моноцит"/>
              </a:rPr>
              <a:t>моноцитам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Макрофаги"/>
              </a:rPr>
              <a:t>макрофагам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трём разновидностям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4" tooltip="Гранулоциты"/>
              </a:rPr>
              <a:t>гранулоцитов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5" tooltip="Нейтрофильные гранулоциты"/>
              </a:rPr>
              <a:t>нейтрофилам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6" tooltip="Базофильные гранулоциты"/>
              </a:rPr>
              <a:t>базофилам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7" tooltip="Эозинофильные гранулоциты"/>
              </a:rPr>
              <a:t>эозинофилам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8" tooltip="Эритроциты"/>
              </a:rPr>
              <a:t>эритроцитам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9" tooltip="Мегакариоциты"/>
              </a:rPr>
              <a:t>мегакариоцитам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10" tooltip="Тромбоциты"/>
              </a:rPr>
              <a:t>тромбоцитам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миелоидным </a:t>
            </a:r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  <a:hlinkClick r:id="rId11" tooltip="Дендритные клетки"/>
              </a:rPr>
              <a:t>дендритным </a:t>
            </a: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11" tooltip="Дендритные клетки"/>
              </a:rPr>
              <a:t>клеткам</a:t>
            </a: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и лимфоидным клеткам (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12" tooltip="T-лимфоциты"/>
              </a:rPr>
              <a:t>Т-лимфоцитам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13" tooltip="B-лимфоциты"/>
              </a:rPr>
              <a:t>B-лимфоцитам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14" tooltip="Естественные киллеры"/>
              </a:rPr>
              <a:t>NK-лимфоцитам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лимфоидным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15" tooltip="Дендритная клетка"/>
              </a:rPr>
              <a:t>дендритным клеткам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рис. 1-2). 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488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matopoiesis simple.sv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424" y="191069"/>
            <a:ext cx="6632811" cy="565998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702368" y="5851056"/>
            <a:ext cx="35209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Рис.1. Схема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гемопоэза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норме.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7306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upload.wikimedia.org/wikipedia/commons/thumb/7/74/Gray72-en.svg/1024px-Gray72-en.svg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821" y="272955"/>
            <a:ext cx="7055892" cy="548639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483893" y="5691157"/>
            <a:ext cx="48722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Рис.2. Схематическое изображение костного мозга и его клеток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046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73457" y="423081"/>
            <a:ext cx="7560859" cy="489364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Гемопоэтическая (кроветворная) ткань </a:t>
            </a:r>
            <a:r>
              <a:rPr lang="ru-RU" sz="2400" strike="noStrike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костного мозга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содержит как 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собственно ранние гемопоэтические и пре-гемопоэтические стволовые клетки разных </a:t>
            </a:r>
            <a:r>
              <a:rPr lang="ru-RU" sz="24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субпопуляций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разной степени зрелости, обладающие разными краткосрочными и долгосрочными регенеративными возможностями, так и более поздние, уже полностью или частично </a:t>
            </a:r>
            <a:r>
              <a:rPr lang="ru-RU" sz="24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коммиттированные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(рекрутированные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в ту или иную линию кроветворных клеток, </a:t>
            </a:r>
            <a:r>
              <a:rPr lang="ru-RU" sz="24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мультипотентные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олигопотентные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бипотентные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унипотентные клетки-предшественники.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Они хорошо представлены на нижеследующей диаграмме 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дифференцировки гемопоэтических клеток.</a:t>
            </a:r>
            <a:endParaRPr lang="ru-RU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539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upload.wikimedia.org/wikipedia/commons/thumb/c/c7/Hematopoiesis_%28human%29_diagram_ru.svg/800px-Hematopoiesis_%28human%29_diagram_ru.svg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76" y="327546"/>
            <a:ext cx="8188657" cy="62643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66447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1069" y="532262"/>
            <a:ext cx="8461612" cy="501675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Даже из диаграммы видно, что собственно, ранние гемопоэтические стволовые клетки (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гемоцитобласты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составляют всего лишь 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 из каждых 10 000 клеток 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кроветворной (миелоидной) ткани красного костного мозга. </a:t>
            </a:r>
          </a:p>
          <a:p>
            <a:pPr algn="just"/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Ещё более ранних, пре-гемопоэтических стволовых клеток (</a:t>
            </a:r>
            <a:r>
              <a:rPr lang="ru-RU" sz="2000" u="sng" dirty="0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гемангиобластов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ru-RU" sz="2000" u="sng" dirty="0" err="1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 tooltip="Прегемангиобласт"/>
              </a:rPr>
              <a:t>прегемангиобластов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в кроветворной ткани костного мозга ещё меньше, приблизительно 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1: 50 000. 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Однако 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чем более ранней является гемопоэтическая стволовая клетка, тем выше её пролиферативная активность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её способность к регенерации, поэтому 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сравнительно небольшое их количество (в экспериментах на </a:t>
            </a:r>
            <a:r>
              <a:rPr lang="ru-RU" sz="2000" b="1" u="sng" dirty="0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3" tooltip="Мышь"/>
              </a:rPr>
              <a:t>мышах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— всего одна гемопоэтическая стволовая клетка) способно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реконституировать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всю или почти всю кроветворную ткань после её уничтожения сублетальными дозами </a:t>
            </a:r>
            <a:r>
              <a:rPr lang="ru-RU" sz="2000" b="1" u="sng" dirty="0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4" tooltip="Ионизирующая радиация"/>
              </a:rPr>
              <a:t>ионизирующей радиации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или </a:t>
            </a:r>
            <a:r>
              <a:rPr lang="ru-RU" sz="2000" b="1" u="sng" dirty="0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5" tooltip="Цитостатик"/>
              </a:rPr>
              <a:t>цитостатической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u="sng" dirty="0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6" tooltip="Химиотерапия"/>
              </a:rPr>
              <a:t>химиотерапии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На этом основан принцип высокодозной химиотерапии и </a:t>
            </a:r>
            <a:r>
              <a:rPr lang="ru-RU" sz="2000" b="1" u="sng" dirty="0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7" tooltip="Трансплантация гемопоэтических стволовых клеток"/>
              </a:rPr>
              <a:t>трансплантации гемопоэтических стволовых клеток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974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1069" y="163773"/>
            <a:ext cx="8707271" cy="600164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Гемопоэтические стволовые клетки являются гетерогенной популяцией, состоящей, на самом деле, из нескольких </a:t>
            </a:r>
            <a:r>
              <a:rPr lang="ru-RU" sz="24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субпопуляций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клеток с разными эпигенетическими программами дальнейшего развития.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Выделяют три класса гемопоэтических стволовых клеток, различающихся 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 соотношению лимфоидных и миелоидных клеток (L/M </a:t>
            </a:r>
            <a:r>
              <a:rPr lang="ru-RU" sz="24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ratio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в популяции их потомков. </a:t>
            </a:r>
          </a:p>
          <a:p>
            <a:pPr algn="just"/>
            <a:r>
              <a:rPr lang="ru-RU" sz="24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Миелоидно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-уклоняющиеся ГСК 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My-bi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от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Myeloid-biased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имеют низкое соотношение L/M (0 &lt; L/M &lt; 3), 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лимфоидно-уклоняющиеся ГСК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Ly-bi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от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Lymphoid-biased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имеют высокое соотношение L/M (L/M &gt; 10), </a:t>
            </a:r>
          </a:p>
          <a:p>
            <a:pPr algn="just"/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 так называемые 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«сбалансированные» ГСК 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Bala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от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Balanced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имеют промежуточное соотношение L/M (3 ≤ L/M ≤ 10). </a:t>
            </a: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миелоидно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-уклоняющиеся и «сбалансированные» ГСК являются долгоживущими и способны к длительному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самовозобновлению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популяции.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0199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1320" y="218364"/>
            <a:ext cx="8488908" cy="569386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Гематопоэтические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стволовые клетки (ГСК) можно использовать для трансплантации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чтобы помочь восстановить клетки крови у пациента. </a:t>
            </a:r>
            <a:endParaRPr lang="ru-RU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Гематопоэтические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стволовые клетки успешно применяют при лечении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иммунодефицитов и лейкемии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но раньше их не умели размножать в лабораторных условиях, что создавало технические сложности для такой терапии. Хотя были приложены значительные усилия для выявления факторов поддержания ГСК посредством характеристики микросреды костного мозга </a:t>
            </a:r>
            <a:r>
              <a:rPr lang="ru-RU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vivo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или стволовой 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ниши, стабильный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рост в культуре ГСК </a:t>
            </a:r>
            <a:r>
              <a:rPr lang="ru-RU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ex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vivo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ранее был недостижимым.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21887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776</Words>
  <Application>Microsoft Office PowerPoint</Application>
  <PresentationFormat>Экран (4:3)</PresentationFormat>
  <Paragraphs>29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User</cp:lastModifiedBy>
  <cp:revision>25</cp:revision>
  <dcterms:created xsi:type="dcterms:W3CDTF">2020-04-01T18:22:59Z</dcterms:created>
  <dcterms:modified xsi:type="dcterms:W3CDTF">2021-04-15T07:55:30Z</dcterms:modified>
</cp:coreProperties>
</file>